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56" r:id="rId3"/>
    <p:sldId id="290" r:id="rId4"/>
    <p:sldId id="280" r:id="rId5"/>
    <p:sldId id="270" r:id="rId6"/>
    <p:sldId id="271" r:id="rId7"/>
    <p:sldId id="272" r:id="rId8"/>
    <p:sldId id="287" r:id="rId9"/>
    <p:sldId id="273" r:id="rId10"/>
    <p:sldId id="285" r:id="rId11"/>
    <p:sldId id="284" r:id="rId12"/>
    <p:sldId id="275" r:id="rId13"/>
    <p:sldId id="291" r:id="rId14"/>
    <p:sldId id="292" r:id="rId15"/>
    <p:sldId id="294" r:id="rId16"/>
    <p:sldId id="304" r:id="rId17"/>
    <p:sldId id="295" r:id="rId18"/>
    <p:sldId id="302" r:id="rId19"/>
    <p:sldId id="303" r:id="rId20"/>
    <p:sldId id="298" r:id="rId21"/>
    <p:sldId id="299" r:id="rId22"/>
    <p:sldId id="300" r:id="rId23"/>
    <p:sldId id="259" r:id="rId24"/>
    <p:sldId id="277" r:id="rId25"/>
    <p:sldId id="278" r:id="rId26"/>
    <p:sldId id="261" r:id="rId27"/>
    <p:sldId id="262" r:id="rId28"/>
    <p:sldId id="263" r:id="rId29"/>
    <p:sldId id="265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DB1C-2F04-4DBB-A321-BDF0B3F275DC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AE60-4517-496F-A979-26966375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CA47B-BD4B-4624-99B8-A340563BD69B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B8BB1-1468-4680-AFD2-084C15A8A835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00E0F7-5631-44DA-A4C5-376BED98ECA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E2DD0-4B5D-4918-8834-75233E8A1E67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3766E-3FB0-4C65-B2B6-15CAA761B24C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5A4C6-1CFA-4CB1-88B7-7A86044ED875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8FA20-0DE7-485E-8D52-D0601450457F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C086C-7177-463D-8AE9-ECCC487E1205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ED017-0852-4625-A653-5DDB78638551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19788-27B1-40FF-90EC-A893D94E2CE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C5AA25-401B-44ED-89CC-FF357E81E2EA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329693-111E-4FBF-959B-95D519863899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BCF6A-E552-4D67-ADED-BACF5A3B6551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1E20-EC57-4275-B8AA-1FE8C33B040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509F-FAFF-479B-9297-5E76C24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5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aia/part4/4h2962b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books.bfwpub.com/henretta6e/sections/figure','362','UN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books.bfwpub.com/henretta6e/sections/figure','12','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atlasshrugs2000.typepad.com/photos/uncategorized/slavery.jpg&amp;imgrefurl=http://www.kanko-arts.co.uk/1kit/kankoarts/Projects/tabid/3195/Default.aspx&amp;h=679&amp;w=800&amp;sz=128&amp;hl=en&amp;start=106&amp;tbnid=-AHOL8GRcpyEIM:&amp;tbnh=121&amp;tbnw=143&amp;prev=/images?q=Slave+Trade&amp;start=100&amp;gbv=2&amp;ndsp=20&amp;svnum=10&amp;hl=en&amp;sa=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s.bfwpub.com/henretta6e/sections/map','12','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5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Unit VI:  Ch. 12 &amp; 13 </a:t>
            </a:r>
            <a:r>
              <a:rPr lang="en-US" sz="2400" b="1" u="sng" dirty="0" smtClean="0"/>
              <a:t>(Sect. 1 &amp; 2)</a:t>
            </a:r>
          </a:p>
          <a:p>
            <a:pPr algn="ctr"/>
            <a:endParaRPr lang="en-US" sz="2800" b="1" dirty="0"/>
          </a:p>
          <a:p>
            <a:pPr algn="ctr"/>
            <a:r>
              <a:rPr lang="en-US" sz="4000" b="1" dirty="0" smtClean="0"/>
              <a:t>The South Expands:  </a:t>
            </a:r>
          </a:p>
          <a:p>
            <a:pPr algn="ctr"/>
            <a:r>
              <a:rPr lang="en-US" sz="4000" b="1" dirty="0" smtClean="0"/>
              <a:t>Slavery and Society 1820—1860 </a:t>
            </a:r>
          </a:p>
          <a:p>
            <a:pPr algn="ctr"/>
            <a:r>
              <a:rPr lang="en-US" sz="4000" b="1" dirty="0" smtClean="0"/>
              <a:t>&amp;</a:t>
            </a:r>
          </a:p>
          <a:p>
            <a:pPr algn="ctr"/>
            <a:r>
              <a:rPr lang="en-US" sz="4000" b="1" dirty="0" smtClean="0"/>
              <a:t>The Crisis of Union</a:t>
            </a:r>
          </a:p>
          <a:p>
            <a:pPr algn="ctr"/>
            <a:r>
              <a:rPr lang="en-US" sz="4000" b="1" dirty="0" smtClean="0"/>
              <a:t>1820—1860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67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atin typeface="BlackChancery" pitchFamily="2" charset="0"/>
              </a:rPr>
              <a:t>Distribution of Slave Labor in 1850</a:t>
            </a:r>
          </a:p>
        </p:txBody>
      </p:sp>
      <p:pic>
        <p:nvPicPr>
          <p:cNvPr id="24579" name="Picture 4" descr="C:\Documents and Settings\Bill\Desktop\Faragher\Faragher_JPG\IMAGES-FINAL_M10\AAFGZZ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07884"/>
            <a:ext cx="4495800" cy="56091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5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atin typeface="BlackChancery" pitchFamily="2" charset="0"/>
              </a:rPr>
              <a:t>Value of Cotton Exports </a:t>
            </a:r>
            <a:br>
              <a:rPr lang="en-US" sz="4400" b="1" dirty="0">
                <a:latin typeface="BlackChancery" pitchFamily="2" charset="0"/>
              </a:rPr>
            </a:br>
            <a:r>
              <a:rPr lang="en-US" sz="4400" b="1" dirty="0">
                <a:latin typeface="BlackChancery" pitchFamily="2" charset="0"/>
              </a:rPr>
              <a:t>As % of All US Exports</a:t>
            </a:r>
          </a:p>
        </p:txBody>
      </p:sp>
      <p:pic>
        <p:nvPicPr>
          <p:cNvPr id="15363" name="Picture 5" descr="Value of Cotton Exports as a percentage of all U.S.Exports.jpg (25274 bytes)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/>
          <a:stretch>
            <a:fillRect/>
          </a:stretch>
        </p:blipFill>
        <p:spPr bwMode="auto">
          <a:xfrm>
            <a:off x="457199" y="1828800"/>
            <a:ext cx="8160549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Defending Slavery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/>
              <a:t>Economic</a:t>
            </a:r>
          </a:p>
          <a:p>
            <a:pPr lvl="2"/>
            <a:r>
              <a:rPr lang="en-US" sz="2100" dirty="0"/>
              <a:t>Demanding crop with long growing season</a:t>
            </a:r>
          </a:p>
          <a:p>
            <a:pPr lvl="2"/>
            <a:r>
              <a:rPr lang="en-US" sz="2100" dirty="0"/>
              <a:t>Market boom brought high demand</a:t>
            </a:r>
          </a:p>
          <a:p>
            <a:pPr lvl="2"/>
            <a:r>
              <a:rPr lang="en-US" sz="2100" dirty="0"/>
              <a:t>There is money to be made</a:t>
            </a:r>
          </a:p>
          <a:p>
            <a:pPr lvl="2"/>
            <a:r>
              <a:rPr lang="en-US" sz="2100" dirty="0"/>
              <a:t>Slaves were socially inferior economic competitors</a:t>
            </a:r>
          </a:p>
          <a:p>
            <a:pPr lvl="2">
              <a:buFont typeface="Wingdings" pitchFamily="2" charset="2"/>
              <a:buNone/>
            </a:pPr>
            <a:endParaRPr lang="en-US" sz="2100" dirty="0"/>
          </a:p>
          <a:p>
            <a:r>
              <a:rPr lang="en-US" sz="2400" b="1" u="sng" dirty="0" smtClean="0"/>
              <a:t>Moral</a:t>
            </a:r>
            <a:endParaRPr lang="en-US" sz="2400" b="1" u="sng" dirty="0"/>
          </a:p>
          <a:p>
            <a:pPr lvl="2"/>
            <a:r>
              <a:rPr lang="en-US" sz="2100" dirty="0"/>
              <a:t>A supportive social system</a:t>
            </a:r>
          </a:p>
          <a:p>
            <a:pPr lvl="2"/>
            <a:r>
              <a:rPr lang="en-US" sz="2100" dirty="0"/>
              <a:t>Christian ideology was the root of the community</a:t>
            </a:r>
          </a:p>
          <a:p>
            <a:pPr lvl="2"/>
            <a:r>
              <a:rPr lang="en-US" sz="2100" dirty="0"/>
              <a:t>Slaves were required to attend religious services</a:t>
            </a:r>
          </a:p>
          <a:p>
            <a:pPr lvl="2"/>
            <a:r>
              <a:rPr lang="en-US" sz="2100" dirty="0"/>
              <a:t>Offered them a decent lifestyle</a:t>
            </a:r>
          </a:p>
          <a:p>
            <a:pPr lvl="2"/>
            <a:r>
              <a:rPr lang="en-US" sz="2100" dirty="0"/>
              <a:t>Low % of people owned slaves (by 1860 &gt;25</a:t>
            </a:r>
            <a:r>
              <a:rPr lang="en-US" sz="2100" dirty="0" smtClean="0"/>
              <a:t>%)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156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8193087" cy="1500187"/>
          </a:xfrm>
        </p:spPr>
        <p:txBody>
          <a:bodyPr>
            <a:normAutofit fontScale="92500"/>
          </a:bodyPr>
          <a:lstStyle/>
          <a:p>
            <a:r>
              <a:rPr lang="en-US" sz="6000" dirty="0" smtClean="0"/>
              <a:t>SLAVE SOCIETY &amp; CULTURE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95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 of African Americans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59924" y="3505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See Ch. 12, section 2!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98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Slave Revolts &amp;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Planters constantly worried about the outbreak of slave rebellions and/or resistance.</a:t>
            </a:r>
          </a:p>
          <a:p>
            <a:r>
              <a:rPr lang="en-US" sz="2400" dirty="0" smtClean="0"/>
              <a:t>Slaves could slow the pace of work by breaking tools, faking illnesses or running away.</a:t>
            </a:r>
          </a:p>
          <a:p>
            <a:r>
              <a:rPr lang="en-US" sz="2400" dirty="0" smtClean="0"/>
              <a:t>Fear of resistance reduced a masters the use of violence</a:t>
            </a:r>
          </a:p>
          <a:p>
            <a:endParaRPr lang="en-US" dirty="0"/>
          </a:p>
        </p:txBody>
      </p:sp>
      <p:pic>
        <p:nvPicPr>
          <p:cNvPr id="6" name="Picture 2" descr="http://www.flocs.com/websites/bristolslavery/tradetriangle/fiel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04851" cy="29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Gabriel’s Rebellion--1800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953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Gabriel </a:t>
            </a:r>
            <a:r>
              <a:rPr lang="en-US" dirty="0" smtClean="0"/>
              <a:t>Prosser planned </a:t>
            </a:r>
            <a:r>
              <a:rPr lang="en-US" dirty="0"/>
              <a:t>to create a huge army of escaped slaves and eventually take over the Governor’s mansion – forcing him to accept their demands.</a:t>
            </a:r>
          </a:p>
          <a:p>
            <a:pPr>
              <a:lnSpc>
                <a:spcPct val="90000"/>
              </a:lnSpc>
            </a:pPr>
            <a:r>
              <a:rPr lang="en-US" dirty="0"/>
              <a:t>Didn’t work </a:t>
            </a:r>
            <a:r>
              <a:rPr lang="en-US" dirty="0" smtClean="0"/>
              <a:t>–two slaves </a:t>
            </a:r>
            <a:r>
              <a:rPr lang="en-US" dirty="0"/>
              <a:t>sold him out.  He was captured, tried and convicted, and finally executed.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0050" y="109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6" name="Picture 2" descr="http://b1969d.medialib.glogster.com/media/fdf77fa67581e5ab7b0c4403c2241990e072450d10b62664ad557dc439bd6505/pro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714750" cy="26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82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Slave Rebellions </a:t>
            </a:r>
            <a:br>
              <a:rPr lang="en-US" dirty="0" smtClean="0"/>
            </a:br>
            <a:r>
              <a:rPr lang="en-US" dirty="0" smtClean="0"/>
              <a:t>Nat </a:t>
            </a:r>
            <a:r>
              <a:rPr lang="en-US" dirty="0"/>
              <a:t>Turner—1831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724400" cy="4114800"/>
          </a:xfrm>
        </p:spPr>
        <p:txBody>
          <a:bodyPr/>
          <a:lstStyle/>
          <a:p>
            <a:r>
              <a:rPr lang="en-US" dirty="0"/>
              <a:t>Claimed that he had been chosen by God to lead the slaves to freedom.</a:t>
            </a:r>
          </a:p>
          <a:p>
            <a:r>
              <a:rPr lang="en-US" dirty="0"/>
              <a:t>August 21 – Nat and 6 other slaves killed the Travis family. He gathered 75 other slaves, killed 51 whites.</a:t>
            </a:r>
          </a:p>
          <a:p>
            <a:r>
              <a:rPr lang="en-US" dirty="0"/>
              <a:t>Hid for 6 weeks, was hanged in Jerusalem, VA.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49425" y="196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9" name="Picture 7" descr="http://www.lyonsdenbooks.com/images/tur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57600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719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b="1" smtClean="0"/>
              <a:t>Slave Codes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Denied the right to vote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Denied the right to a trial by jury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Could not testify against whites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Children could not attend public schools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Had to carry passes to prove that they were free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Could not gather without a white person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No groups of more than 3 Negroes could gather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3868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More Slave Codes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8"/>
            </a:pPr>
            <a:r>
              <a:rPr lang="en-US" sz="2800" dirty="0" smtClean="0">
                <a:solidFill>
                  <a:schemeClr val="tx2"/>
                </a:solidFill>
              </a:rPr>
              <a:t>Cannot own a gun</a:t>
            </a:r>
          </a:p>
          <a:p>
            <a:pPr marL="533400" indent="-533400" eaLnBrk="1" hangingPunct="1">
              <a:buFontTx/>
              <a:buAutoNum type="arabicPeriod" startAt="8"/>
            </a:pPr>
            <a:r>
              <a:rPr lang="en-US" sz="2800" dirty="0" smtClean="0">
                <a:solidFill>
                  <a:schemeClr val="tx2"/>
                </a:solidFill>
              </a:rPr>
              <a:t>Marriages not legally recognized</a:t>
            </a:r>
          </a:p>
          <a:p>
            <a:pPr marL="533400" indent="-533400" eaLnBrk="1" hangingPunct="1">
              <a:buFontTx/>
              <a:buAutoNum type="arabicPeriod" startAt="8"/>
            </a:pPr>
            <a:r>
              <a:rPr lang="en-US" sz="2800" dirty="0" smtClean="0">
                <a:solidFill>
                  <a:schemeClr val="tx2"/>
                </a:solidFill>
              </a:rPr>
              <a:t>No alcohol</a:t>
            </a:r>
          </a:p>
          <a:p>
            <a:pPr marL="533400" indent="-533400" eaLnBrk="1" hangingPunct="1">
              <a:buFontTx/>
              <a:buAutoNum type="arabicPeriod" startAt="8"/>
            </a:pPr>
            <a:r>
              <a:rPr lang="en-US" sz="2800" dirty="0" smtClean="0">
                <a:solidFill>
                  <a:schemeClr val="tx2"/>
                </a:solidFill>
              </a:rPr>
              <a:t>Illegal to teach slaves to read or write</a:t>
            </a:r>
          </a:p>
          <a:p>
            <a:pPr marL="533400" indent="-533400" eaLnBrk="1" hangingPunct="1">
              <a:buFontTx/>
              <a:buAutoNum type="arabicPeriod" startAt="8"/>
            </a:pPr>
            <a:r>
              <a:rPr lang="en-US" sz="2800" dirty="0" smtClean="0">
                <a:solidFill>
                  <a:schemeClr val="tx2"/>
                </a:solidFill>
              </a:rPr>
              <a:t>Legalized homicide as “punishment”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5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9863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Slavery and the Impeding Crisis of Union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From 1775 to 1830, many African Americans gained freedom from slavery, yet during the same period the institution of slavery expanded.  Explain why BOTH of those changes took place.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5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1790 – proportion of free blacks in total black population was 8%</a:t>
            </a:r>
          </a:p>
          <a:p>
            <a:r>
              <a:rPr lang="en-US" dirty="0" smtClean="0"/>
              <a:t>By 1840 it became 13%.</a:t>
            </a:r>
          </a:p>
          <a:p>
            <a:r>
              <a:rPr lang="en-US" dirty="0" smtClean="0"/>
              <a:t>Half of free blacks lived in the North.</a:t>
            </a:r>
          </a:p>
          <a:p>
            <a:r>
              <a:rPr lang="en-US" dirty="0" smtClean="0"/>
              <a:t>Most whites viewed free blacks as socially inferior and economic competitors.</a:t>
            </a:r>
          </a:p>
          <a:p>
            <a:r>
              <a:rPr lang="en-US" dirty="0" smtClean="0"/>
              <a:t>Only a few states allowed free black men to vote, attend public schools, and attend white churches</a:t>
            </a:r>
            <a:endParaRPr lang="en-US" dirty="0"/>
          </a:p>
        </p:txBody>
      </p:sp>
      <p:pic>
        <p:nvPicPr>
          <p:cNvPr id="5122" name="Picture 2" descr="http://bellemeadeplantation.com/wp-content/uploads/2012/02/blacknwhitepicofsl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86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 Population contd..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free blacks in the South lived in large coastal cities.</a:t>
            </a:r>
          </a:p>
          <a:p>
            <a:r>
              <a:rPr lang="en-US" dirty="0" smtClean="0"/>
              <a:t>Free southern blacks accused of crimes were often denied a jury trial and forced back into slavery.</a:t>
            </a:r>
          </a:p>
          <a:p>
            <a:r>
              <a:rPr lang="en-US" dirty="0" smtClean="0"/>
              <a:t>Free blacks had to possess freedom papers </a:t>
            </a:r>
            <a:endParaRPr lang="en-US" dirty="0"/>
          </a:p>
        </p:txBody>
      </p:sp>
      <p:pic>
        <p:nvPicPr>
          <p:cNvPr id="11" name="Picture 2" descr="http://www.gutenberg.org/files/22256/22256-h/images/image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038600" cy="32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751703" y="3048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The Abolitionist Movement</a:t>
            </a:r>
            <a:endParaRPr lang="en-US" sz="4800" dirty="0">
              <a:latin typeface="BlackChancery" pitchFamily="2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90600" y="1217612"/>
            <a:ext cx="754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200" b="1" dirty="0" smtClean="0">
                <a:latin typeface="BlackChancery" pitchFamily="2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1816 </a:t>
            </a:r>
            <a:r>
              <a:rPr lang="en-US" sz="2600" b="1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 smtClean="0">
                <a:latin typeface="Comic Sans MS" pitchFamily="66" charset="0"/>
              </a:rPr>
              <a:t> American Colonization Society</a:t>
            </a:r>
            <a:br>
              <a:rPr lang="en-US" sz="2600" b="1" dirty="0" smtClean="0">
                <a:latin typeface="Comic Sans MS" pitchFamily="66" charset="0"/>
              </a:rPr>
            </a:br>
            <a:r>
              <a:rPr lang="en-US" sz="2600" b="1" dirty="0" smtClean="0">
                <a:latin typeface="Comic Sans MS" pitchFamily="66" charset="0"/>
              </a:rPr>
              <a:t>            created (gradual, voluntary</a:t>
            </a:r>
            <a:br>
              <a:rPr lang="en-US" sz="2600" b="1" dirty="0" smtClean="0">
                <a:latin typeface="Comic Sans MS" pitchFamily="66" charset="0"/>
              </a:rPr>
            </a:br>
            <a:r>
              <a:rPr lang="en-US" sz="2600" b="1" dirty="0" smtClean="0">
                <a:latin typeface="Comic Sans MS" pitchFamily="66" charset="0"/>
              </a:rPr>
              <a:t>            emancipation).</a:t>
            </a:r>
            <a:endParaRPr lang="en-US" sz="2600" b="1" dirty="0">
              <a:latin typeface="Comic Sans MS" pitchFamily="66" charset="0"/>
            </a:endParaRPr>
          </a:p>
        </p:txBody>
      </p:sp>
      <p:pic>
        <p:nvPicPr>
          <p:cNvPr id="50180" name="Picture 4" descr="73923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200400" cy="34738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9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62000" y="395288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atin typeface="BlackChancery" pitchFamily="2" charset="0"/>
              </a:rPr>
              <a:t>Abolitionist Movement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62000" y="1733550"/>
            <a:ext cx="8077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Create a free slave state in Liberia, West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Africa.</a:t>
            </a:r>
            <a:br>
              <a:rPr lang="en-US" sz="2600" b="1" dirty="0">
                <a:latin typeface="Comic Sans MS" pitchFamily="66" charset="0"/>
              </a:rPr>
            </a:br>
            <a:endParaRPr lang="en-US" sz="2600" b="1" dirty="0">
              <a:latin typeface="Comic Sans MS" pitchFamily="66" charset="0"/>
            </a:endParaRP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No real anti-slavery sentiment in the North 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in the 1820s &amp; 1830s.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762000" y="4841875"/>
            <a:ext cx="2081213" cy="7604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lackChancery" pitchFamily="2" charset="0"/>
              </a:rPr>
              <a:t>Gradualists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6324600" y="4841875"/>
            <a:ext cx="2143125" cy="7604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BlackChancery" pitchFamily="2" charset="0"/>
              </a:rPr>
              <a:t>Immediatists</a:t>
            </a:r>
            <a:endParaRPr lang="en-US" sz="2800" b="1" dirty="0">
              <a:solidFill>
                <a:schemeClr val="bg1"/>
              </a:solidFill>
              <a:latin typeface="BlackChancery" pitchFamily="2" charset="0"/>
            </a:endParaRPr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2981325" y="5105400"/>
            <a:ext cx="9048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5495925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AutoShape 8"/>
          <p:cNvSpPr>
            <a:spLocks noChangeArrowheads="1"/>
          </p:cNvSpPr>
          <p:nvPr/>
        </p:nvSpPr>
        <p:spPr bwMode="auto">
          <a:xfrm rot="1953465">
            <a:off x="3800475" y="4495800"/>
            <a:ext cx="1838325" cy="1503363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>
            <a:prstShdw prst="shdw17" dist="71842" dir="13500000">
              <a:schemeClr val="tx1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7" grpId="0" animBg="1"/>
      <p:bldP spid="177158" grpId="0" animBg="1"/>
      <p:bldP spid="177159" grpId="0" animBg="1"/>
      <p:bldP spid="1771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62000" y="28892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Early Emancipation in the North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3075" name="Picture 3" descr="16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0924"/>
            <a:ext cx="8229600" cy="5048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Missouri Compromise, 1820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099" name="Picture 5" descr="map-Missouri Compromis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05800" cy="5556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dirty="0">
                <a:latin typeface="BlackChancery" pitchFamily="2" charset="0"/>
              </a:rPr>
              <a:t>William Lloyd Garrison  </a:t>
            </a:r>
            <a:br>
              <a:rPr lang="en-US" sz="4400" dirty="0">
                <a:latin typeface="BlackChancery" pitchFamily="2" charset="0"/>
              </a:rPr>
            </a:br>
            <a:r>
              <a:rPr lang="en-US" sz="3600" dirty="0">
                <a:latin typeface="BlackChancery" pitchFamily="2" charset="0"/>
              </a:rPr>
              <a:t>(1801-1879)</a:t>
            </a:r>
            <a:endParaRPr lang="en-US" sz="4400" dirty="0">
              <a:latin typeface="BlackChancery" pitchFamily="2" charset="0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267200" y="2133600"/>
            <a:ext cx="434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b="1" dirty="0">
                <a:latin typeface="Comic Sans MS" pitchFamily="66" charset="0"/>
              </a:rPr>
              <a:t>Slavery &amp; Masonry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undermined republican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values.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b="1" dirty="0">
                <a:latin typeface="Comic Sans MS" pitchFamily="66" charset="0"/>
              </a:rPr>
              <a:t>Immediate emancipation 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with NO compensation.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b="1" dirty="0">
                <a:latin typeface="Comic Sans MS" pitchFamily="66" charset="0"/>
              </a:rPr>
              <a:t>Slavery was a moral, not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an economic issue.</a:t>
            </a:r>
            <a:endParaRPr lang="en-US" b="1" dirty="0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8305800" y="6324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R2-4</a:t>
            </a:r>
          </a:p>
        </p:txBody>
      </p:sp>
      <p:pic>
        <p:nvPicPr>
          <p:cNvPr id="53253" name="Picture 6" descr="William_garriso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251200" cy="510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9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>
                <a:latin typeface="BlackChancery" pitchFamily="2" charset="0"/>
              </a:rPr>
              <a:t>The Liberator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295400" y="5364956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Premiere issue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b="1" dirty="0">
                <a:latin typeface="Comic Sans MS" pitchFamily="66" charset="0"/>
              </a:rPr>
              <a:t>January 1, 1831</a:t>
            </a:r>
          </a:p>
        </p:txBody>
      </p:sp>
      <p:pic>
        <p:nvPicPr>
          <p:cNvPr id="54276" name="Picture 5" descr="Abolit5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 b="17180"/>
          <a:stretch>
            <a:fillRect/>
          </a:stretch>
        </p:blipFill>
        <p:spPr bwMode="auto">
          <a:xfrm>
            <a:off x="990600" y="1943100"/>
            <a:ext cx="731520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8305800" y="62484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R2-5</a:t>
            </a:r>
          </a:p>
        </p:txBody>
      </p:sp>
    </p:spTree>
    <p:extLst>
      <p:ext uri="{BB962C8B-B14F-4D97-AF65-F5344CB8AC3E}">
        <p14:creationId xmlns:p14="http://schemas.microsoft.com/office/powerpoint/2010/main" val="415305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566351" y="304799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Frederick Douglass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(1817-1895)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295400" y="4887355"/>
            <a:ext cx="6629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>
                <a:latin typeface="Comic Sans MS" pitchFamily="66" charset="0"/>
              </a:rPr>
              <a:t>1845 </a:t>
            </a:r>
            <a:r>
              <a:rPr lang="en-US" sz="26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>
                <a:latin typeface="Comic Sans MS" pitchFamily="66" charset="0"/>
              </a:rPr>
              <a:t> </a:t>
            </a:r>
            <a:r>
              <a:rPr lang="en-US" sz="2600" b="1" i="1" dirty="0">
                <a:latin typeface="Comic Sans MS" pitchFamily="66" charset="0"/>
              </a:rPr>
              <a:t>The Narrative of the Life</a:t>
            </a:r>
            <a:br>
              <a:rPr lang="en-US" sz="2600" b="1" i="1" dirty="0">
                <a:latin typeface="Comic Sans MS" pitchFamily="66" charset="0"/>
              </a:rPr>
            </a:br>
            <a:r>
              <a:rPr lang="en-US" sz="2600" b="1" i="1" dirty="0">
                <a:latin typeface="Comic Sans MS" pitchFamily="66" charset="0"/>
              </a:rPr>
              <a:t>          Of Frederick Douglass</a:t>
            </a:r>
            <a:endParaRPr lang="en-US" sz="2600" b="1" dirty="0">
              <a:latin typeface="Comic Sans MS" pitchFamily="66" charset="0"/>
            </a:endParaRPr>
          </a:p>
          <a:p>
            <a:r>
              <a:rPr lang="en-US" sz="2600" b="1" dirty="0">
                <a:latin typeface="Comic Sans MS" pitchFamily="66" charset="0"/>
              </a:rPr>
              <a:t>1847 </a:t>
            </a:r>
            <a:r>
              <a:rPr lang="en-US" sz="26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>
                <a:latin typeface="Comic Sans MS" pitchFamily="66" charset="0"/>
              </a:rPr>
              <a:t> “The North Star”</a:t>
            </a:r>
            <a:endParaRPr lang="en-US" sz="2600" b="1" i="1" dirty="0">
              <a:latin typeface="Comic Sans MS" pitchFamily="66" charset="0"/>
            </a:endParaRPr>
          </a:p>
        </p:txBody>
      </p:sp>
      <p:pic>
        <p:nvPicPr>
          <p:cNvPr id="183300" name="Picture 4" descr="Frederick Dougla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5" y="1295400"/>
            <a:ext cx="280352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1" name="Picture 5" descr="Photo portrait of Frederick Douglass.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8330"/>
            <a:ext cx="2671763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2400" y="64309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R2-12</a:t>
            </a:r>
          </a:p>
        </p:txBody>
      </p:sp>
    </p:spTree>
    <p:extLst>
      <p:ext uri="{BB962C8B-B14F-4D97-AF65-F5344CB8AC3E}">
        <p14:creationId xmlns:p14="http://schemas.microsoft.com/office/powerpoint/2010/main" val="2209777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609600" y="42545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Harriet Tubman</a:t>
            </a:r>
            <a:br>
              <a:rPr lang="en-US" sz="4800">
                <a:solidFill>
                  <a:srgbClr val="CCECFF"/>
                </a:solidFill>
                <a:latin typeface="BlackChancery" pitchFamily="2" charset="0"/>
              </a:rPr>
            </a:b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(1820-1913)</a:t>
            </a:r>
            <a:endParaRPr lang="en-US" sz="8000">
              <a:solidFill>
                <a:srgbClr val="CCECFF"/>
              </a:solidFill>
              <a:latin typeface="BlackChancery" pitchFamily="2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2590800"/>
            <a:ext cx="42672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Helped over 300 slaves to freedom.</a:t>
            </a: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$40,000 bounty on her head.</a:t>
            </a: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Served as a Union spy during the Civil War.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553200" y="6116638"/>
            <a:ext cx="1538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“Moses”</a:t>
            </a:r>
          </a:p>
        </p:txBody>
      </p:sp>
      <p:pic>
        <p:nvPicPr>
          <p:cNvPr id="60421" name="Picture 6" descr="Harriet Tubm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214688" cy="548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8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8832"/>
            <a:ext cx="9067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1775 to </a:t>
            </a:r>
            <a:r>
              <a:rPr lang="en-US" sz="4800" b="1" dirty="0" smtClean="0"/>
              <a:t>1830</a:t>
            </a:r>
          </a:p>
          <a:p>
            <a:pPr algn="ctr"/>
            <a:endParaRPr lang="en-US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Revolutionary War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Framing the Constitution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Early Republic (GW—Monroe)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(Era of Good Feelings)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Age of Reform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Age of Jackson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53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0892" y="65903"/>
            <a:ext cx="888450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CCECFF"/>
                </a:solidFill>
                <a:latin typeface="BlackChancery" pitchFamily="2" charset="0"/>
              </a:rPr>
              <a:t>The Underground Railroad</a:t>
            </a:r>
            <a:endParaRPr lang="en-US" sz="8000" dirty="0">
              <a:solidFill>
                <a:srgbClr val="CCECFF"/>
              </a:solidFill>
              <a:latin typeface="BlackChancery" pitchFamily="2" charset="0"/>
            </a:endParaRPr>
          </a:p>
        </p:txBody>
      </p:sp>
      <p:pic>
        <p:nvPicPr>
          <p:cNvPr id="62467" name="Picture 4" descr="map-Underground RR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6" y="762000"/>
            <a:ext cx="7404100" cy="536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4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476" y="16476"/>
            <a:ext cx="9127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BlackChancery" pitchFamily="2" charset="0"/>
              </a:rPr>
              <a:t>Characteristics of the Antebellum South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812174"/>
            <a:ext cx="8382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latin typeface="Times New Roman" pitchFamily="18" charset="0"/>
              </a:rPr>
              <a:t>Primarily agrarian.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latin typeface="Times New Roman" pitchFamily="18" charset="0"/>
              </a:rPr>
              <a:t>Economic power shifted from the </a:t>
            </a:r>
            <a:br>
              <a:rPr lang="en-US" sz="2600" b="1" dirty="0">
                <a:latin typeface="Times New Roman" pitchFamily="18" charset="0"/>
              </a:rPr>
            </a:br>
            <a:r>
              <a:rPr lang="en-US" sz="2600" b="1" dirty="0">
                <a:latin typeface="Times New Roman" pitchFamily="18" charset="0"/>
              </a:rPr>
              <a:t>“upper South” to the “lower South.”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</a:rPr>
              <a:t>“Cotton Is King!”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600" b="1" dirty="0">
                <a:latin typeface="Times New Roman" pitchFamily="18" charset="0"/>
              </a:rPr>
              <a:t>    * 1860</a:t>
            </a:r>
            <a:r>
              <a:rPr lang="en-US" sz="2600" b="1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600" b="1" dirty="0">
                <a:latin typeface="Times New Roman" pitchFamily="18" charset="0"/>
              </a:rPr>
              <a:t> 5 mil. bales a yr.</a:t>
            </a:r>
            <a:br>
              <a:rPr lang="en-US" sz="2600" b="1" dirty="0">
                <a:latin typeface="Times New Roman" pitchFamily="18" charset="0"/>
              </a:rPr>
            </a:br>
            <a:r>
              <a:rPr lang="en-US" sz="2600" b="1" dirty="0">
                <a:latin typeface="Times New Roman" pitchFamily="18" charset="0"/>
              </a:rPr>
              <a:t>               (57% of total US exports).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latin typeface="Times New Roman" pitchFamily="18" charset="0"/>
              </a:rPr>
              <a:t>Very slow development of industrialization.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latin typeface="Times New Roman" pitchFamily="18" charset="0"/>
              </a:rPr>
              <a:t>Rudimentary financial system.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eriod"/>
              <a:defRPr/>
            </a:pPr>
            <a:r>
              <a:rPr lang="en-US" sz="2600" b="1" dirty="0">
                <a:latin typeface="Times New Roman" pitchFamily="18" charset="0"/>
              </a:rPr>
              <a:t>Inadequate transportation system.</a:t>
            </a:r>
          </a:p>
        </p:txBody>
      </p:sp>
    </p:spTree>
    <p:extLst>
      <p:ext uri="{BB962C8B-B14F-4D97-AF65-F5344CB8AC3E}">
        <p14:creationId xmlns:p14="http://schemas.microsoft.com/office/powerpoint/2010/main" val="40171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Slavery &amp; The Expanding South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By 1817 the southern plantation system was rapidly expanding.</a:t>
            </a:r>
          </a:p>
          <a:p>
            <a:r>
              <a:rPr lang="en-US" sz="2400" dirty="0"/>
              <a:t>Cotton was </a:t>
            </a:r>
            <a:r>
              <a:rPr lang="en-US" sz="2400" dirty="0" smtClean="0"/>
              <a:t>THE </a:t>
            </a:r>
            <a:r>
              <a:rPr lang="en-US" sz="2400" dirty="0"/>
              <a:t>cash crop.</a:t>
            </a:r>
          </a:p>
          <a:p>
            <a:r>
              <a:rPr lang="en-US" sz="2400" dirty="0"/>
              <a:t>America had begun to expand                                </a:t>
            </a:r>
            <a:r>
              <a:rPr lang="en-US" sz="2400" dirty="0" smtClean="0"/>
              <a:t>                              </a:t>
            </a:r>
            <a:r>
              <a:rPr lang="en-US" sz="2400" dirty="0"/>
              <a:t>out west - more open land 			      </a:t>
            </a:r>
            <a:r>
              <a:rPr lang="en-US" sz="2400" dirty="0" smtClean="0"/>
              <a:t>                           </a:t>
            </a:r>
            <a:r>
              <a:rPr lang="en-US" sz="2400" dirty="0"/>
              <a:t>to come</a:t>
            </a:r>
            <a:r>
              <a:rPr lang="en-US" sz="2400" dirty="0" smtClean="0"/>
              <a:t>.</a:t>
            </a:r>
          </a:p>
          <a:p>
            <a:pPr lvl="2"/>
            <a:r>
              <a:rPr lang="en-US" sz="1900" dirty="0" smtClean="0"/>
              <a:t>Louisiana Purchase</a:t>
            </a:r>
          </a:p>
          <a:p>
            <a:pPr lvl="2"/>
            <a:r>
              <a:rPr lang="en-US" sz="1900" dirty="0" smtClean="0"/>
              <a:t>Adams-</a:t>
            </a:r>
            <a:r>
              <a:rPr lang="en-US" sz="1900" dirty="0" err="1" smtClean="0"/>
              <a:t>Onis</a:t>
            </a:r>
            <a:r>
              <a:rPr lang="en-US" sz="1900" dirty="0" smtClean="0"/>
              <a:t> Treaty</a:t>
            </a:r>
          </a:p>
          <a:p>
            <a:pPr lvl="2"/>
            <a:r>
              <a:rPr lang="en-US" sz="1900" dirty="0" smtClean="0"/>
              <a:t>Indian removal</a:t>
            </a:r>
          </a:p>
          <a:p>
            <a:pPr lvl="2"/>
            <a:r>
              <a:rPr lang="en-US" sz="1900" dirty="0" smtClean="0"/>
              <a:t>Annexation of Texas (TBA)</a:t>
            </a:r>
          </a:p>
          <a:p>
            <a:pPr lvl="1"/>
            <a:endParaRPr lang="en-US" sz="2000" dirty="0"/>
          </a:p>
          <a:p>
            <a:r>
              <a:rPr lang="en-US" sz="2400" dirty="0"/>
              <a:t>More land &amp; more cotton 		     </a:t>
            </a:r>
            <a:r>
              <a:rPr lang="en-US" sz="2400" dirty="0" smtClean="0"/>
              <a:t>                                    </a:t>
            </a:r>
            <a:r>
              <a:rPr lang="en-US" sz="2400" dirty="0"/>
              <a:t>production meant more 				           </a:t>
            </a:r>
            <a:r>
              <a:rPr lang="en-US" sz="2400" dirty="0" smtClean="0"/>
              <a:t>     </a:t>
            </a:r>
            <a:r>
              <a:rPr lang="en-US" sz="2400" dirty="0"/>
              <a:t>$$$$, thus the </a:t>
            </a:r>
            <a:r>
              <a:rPr lang="en-US" sz="2400" dirty="0" smtClean="0"/>
              <a:t>result was </a:t>
            </a:r>
            <a:r>
              <a:rPr lang="en-US" sz="2400" dirty="0"/>
              <a:t>an    </a:t>
            </a:r>
            <a:r>
              <a:rPr lang="en-US" sz="2400" dirty="0" smtClean="0"/>
              <a:t>                                                                           </a:t>
            </a:r>
            <a:r>
              <a:rPr lang="en-US" sz="2400" dirty="0"/>
              <a:t>increase in the need/demand		                     </a:t>
            </a:r>
            <a:r>
              <a:rPr lang="en-US" sz="2400" dirty="0" smtClean="0"/>
              <a:t>                             </a:t>
            </a:r>
            <a:r>
              <a:rPr lang="en-US" sz="2400" dirty="0"/>
              <a:t>of slave labor.</a:t>
            </a:r>
          </a:p>
        </p:txBody>
      </p:sp>
      <p:pic>
        <p:nvPicPr>
          <p:cNvPr id="34821" name="Picture 5" descr="362_UN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3962400" cy="46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Cotton Production</a:t>
            </a:r>
          </a:p>
        </p:txBody>
      </p:sp>
      <p:pic>
        <p:nvPicPr>
          <p:cNvPr id="35845" name="Picture 5" descr="12_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665"/>
            <a:ext cx="4648200" cy="49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MCNA0182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8906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MCj032928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79387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Slave Trade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cotton boom brought about an increase in slave trade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African American population was growing rapidly, from natural </a:t>
            </a:r>
            <a:r>
              <a:rPr lang="en-US" sz="2400" dirty="0" smtClean="0"/>
              <a:t>increases.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Congress outlawed the Atlantic Slave </a:t>
            </a:r>
            <a:r>
              <a:rPr lang="en-US" sz="2400" dirty="0" smtClean="0"/>
              <a:t>Trade, </a:t>
            </a:r>
            <a:r>
              <a:rPr lang="en-US" sz="2400" dirty="0"/>
              <a:t>but illegal importing still took place.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Other alternative was Domestic slave trade: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a) costal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b) inland </a:t>
            </a:r>
            <a:r>
              <a:rPr lang="en-US" sz="2400" dirty="0" smtClean="0"/>
              <a:t>trading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Domestic </a:t>
            </a:r>
            <a:r>
              <a:rPr lang="en-US" sz="2400" dirty="0"/>
              <a:t>Slave trade was crucial to the southern economy remaining prosperous.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pic>
        <p:nvPicPr>
          <p:cNvPr id="36869" name="Picture 5" descr="slaves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200400"/>
            <a:ext cx="2590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slave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17526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slave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6002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latin typeface="BlackChancery" pitchFamily="2" charset="0"/>
              </a:rPr>
              <a:t>Slave Auction Notice, 1823</a:t>
            </a:r>
          </a:p>
        </p:txBody>
      </p:sp>
      <p:pic>
        <p:nvPicPr>
          <p:cNvPr id="19459" name="Picture 3" descr="slave auction ad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2171"/>
            <a:ext cx="6324600" cy="5342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68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Redistribution of Slavery</a:t>
            </a:r>
            <a:br>
              <a:rPr lang="en-US" sz="3800" dirty="0"/>
            </a:br>
            <a:r>
              <a:rPr lang="en-US" sz="3800" dirty="0"/>
              <a:t>1790-1860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4525963"/>
          </a:xfrm>
        </p:spPr>
        <p:txBody>
          <a:bodyPr/>
          <a:lstStyle/>
          <a:p>
            <a:r>
              <a:rPr lang="en-US" sz="2400" dirty="0"/>
              <a:t>The cotton boom that began in </a:t>
            </a:r>
            <a:r>
              <a:rPr lang="en-US" sz="2400" dirty="0" smtClean="0"/>
              <a:t>the 1810s </a:t>
            </a:r>
            <a:r>
              <a:rPr lang="en-US" sz="2400" dirty="0"/>
              <a:t>set in motion </a:t>
            </a:r>
            <a:r>
              <a:rPr lang="en-US" sz="2400" dirty="0" smtClean="0"/>
              <a:t>                                               a </a:t>
            </a:r>
            <a:r>
              <a:rPr lang="en-US" sz="2400" dirty="0"/>
              <a:t>great </a:t>
            </a:r>
            <a:r>
              <a:rPr lang="en-US" sz="2400" dirty="0" smtClean="0"/>
              <a:t>redistribution </a:t>
            </a:r>
            <a:r>
              <a:rPr lang="en-US" sz="2400" dirty="0"/>
              <a:t>of the African American           </a:t>
            </a:r>
            <a:r>
              <a:rPr lang="en-US" sz="2400" dirty="0" smtClean="0"/>
              <a:t>                                                     </a:t>
            </a:r>
            <a:r>
              <a:rPr lang="en-US" sz="2400" dirty="0"/>
              <a:t>population. Between 1790 and 1860, 		                         white planters moved or sold more			</a:t>
            </a:r>
            <a:r>
              <a:rPr lang="en-US" sz="2400" dirty="0" smtClean="0"/>
              <a:t>than </a:t>
            </a:r>
            <a:r>
              <a:rPr lang="en-US" sz="2400" dirty="0"/>
              <a:t>a million slaves from the Upper 	</a:t>
            </a:r>
            <a:r>
              <a:rPr lang="en-US" sz="1800" dirty="0"/>
              <a:t>			  to the </a:t>
            </a:r>
            <a:r>
              <a:rPr lang="en-US" sz="2400" dirty="0"/>
              <a:t>Lower South.</a:t>
            </a:r>
          </a:p>
        </p:txBody>
      </p:sp>
      <p:pic>
        <p:nvPicPr>
          <p:cNvPr id="37893" name="Picture 5" descr="12_2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799"/>
            <a:ext cx="4724400" cy="28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12_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733800" cy="45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730</Words>
  <Application>Microsoft Office PowerPoint</Application>
  <PresentationFormat>On-screen Show (4:3)</PresentationFormat>
  <Paragraphs>148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Slavery &amp; The Expanding South</vt:lpstr>
      <vt:lpstr>Cotton Production</vt:lpstr>
      <vt:lpstr>Slave Trade</vt:lpstr>
      <vt:lpstr>PowerPoint Presentation</vt:lpstr>
      <vt:lpstr> Redistribution of Slavery 1790-1860 </vt:lpstr>
      <vt:lpstr>PowerPoint Presentation</vt:lpstr>
      <vt:lpstr>PowerPoint Presentation</vt:lpstr>
      <vt:lpstr>Defending Slavery</vt:lpstr>
      <vt:lpstr>PowerPoint Presentation</vt:lpstr>
      <vt:lpstr>The Faith of African Americans</vt:lpstr>
      <vt:lpstr>Slave Revolts &amp; Resistance</vt:lpstr>
      <vt:lpstr>Gabriel’s Rebellion--1800</vt:lpstr>
      <vt:lpstr>Slave Rebellions  Nat Turner—1831</vt:lpstr>
      <vt:lpstr>Slave Codes</vt:lpstr>
      <vt:lpstr>More Slave Codes</vt:lpstr>
      <vt:lpstr>Free Black Population</vt:lpstr>
      <vt:lpstr>Free Black Population 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Tantasqua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Stattenfield</dc:creator>
  <cp:lastModifiedBy>Lori Stattenfield</cp:lastModifiedBy>
  <cp:revision>20</cp:revision>
  <dcterms:created xsi:type="dcterms:W3CDTF">2013-01-02T13:40:33Z</dcterms:created>
  <dcterms:modified xsi:type="dcterms:W3CDTF">2013-01-04T18:46:33Z</dcterms:modified>
</cp:coreProperties>
</file>